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315" r:id="rId1"/>
  </p:sldMasterIdLst>
  <p:notesMasterIdLst>
    <p:notesMasterId r:id="rId17"/>
  </p:notesMasterIdLst>
  <p:sldIdLst>
    <p:sldId id="459" r:id="rId2"/>
    <p:sldId id="267" r:id="rId3"/>
    <p:sldId id="257" r:id="rId4"/>
    <p:sldId id="258" r:id="rId5"/>
    <p:sldId id="269" r:id="rId6"/>
    <p:sldId id="259" r:id="rId7"/>
    <p:sldId id="260" r:id="rId8"/>
    <p:sldId id="261" r:id="rId9"/>
    <p:sldId id="262" r:id="rId10"/>
    <p:sldId id="268" r:id="rId11"/>
    <p:sldId id="263" r:id="rId12"/>
    <p:sldId id="270" r:id="rId13"/>
    <p:sldId id="264" r:id="rId14"/>
    <p:sldId id="265" r:id="rId15"/>
    <p:sldId id="271" r:id="rId16"/>
  </p:sldIdLst>
  <p:sldSz cx="14630400" cy="8229600"/>
  <p:notesSz cx="8229600" cy="14630400"/>
  <p:embeddedFontLst>
    <p:embeddedFont>
      <p:font typeface="Algerian" panose="04020705040A02060702" pitchFamily="82" charset="0"/>
      <p:regular r:id="rId18"/>
    </p:embeddedFon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Bricolage Grotesque Semi Bold" panose="020B0604020202020204" charset="0"/>
      <p:regular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  <p:embeddedFont>
      <p:font typeface="Garamond" panose="02020404030301010803" pitchFamily="18" charset="0"/>
      <p:regular r:id="rId28"/>
      <p:bold r:id="rId29"/>
      <p:italic r:id="rId30"/>
    </p:embeddedFont>
    <p:embeddedFont>
      <p:font typeface="Inter" panose="020B0604020202020204" charset="0"/>
      <p:regular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1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5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6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57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4762"/>
            <a:ext cx="3154680" cy="6911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4762"/>
            <a:ext cx="9281160" cy="691187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578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709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785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858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63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514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18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132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28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738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47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64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4" y="2214881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65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31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22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88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85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7" y="6089904"/>
            <a:ext cx="12136374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9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26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7601179"/>
            <a:ext cx="14630382" cy="79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06D12723-C9B0-4B30-A6DE-D882ECF3160F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8C30E469-CD0D-498B-8DDB-D7B03AB8677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317" r:id="rId2"/>
    <p:sldLayoutId id="2147484318" r:id="rId3"/>
    <p:sldLayoutId id="2147484319" r:id="rId4"/>
    <p:sldLayoutId id="2147484320" r:id="rId5"/>
    <p:sldLayoutId id="2147484321" r:id="rId6"/>
    <p:sldLayoutId id="2147484322" r:id="rId7"/>
    <p:sldLayoutId id="2147484323" r:id="rId8"/>
    <p:sldLayoutId id="2147484324" r:id="rId9"/>
    <p:sldLayoutId id="2147484325" r:id="rId10"/>
    <p:sldLayoutId id="2147484326" r:id="rId11"/>
    <p:sldLayoutId id="2147484327" r:id="rId12"/>
    <p:sldLayoutId id="2147484328" r:id="rId13"/>
    <p:sldLayoutId id="2147484329" r:id="rId14"/>
    <p:sldLayoutId id="2147484330" r:id="rId15"/>
    <p:sldLayoutId id="2147484331" r:id="rId16"/>
    <p:sldLayoutId id="2147484332" r:id="rId17"/>
    <p:sldLayoutId id="2147484333" r:id="rId18"/>
    <p:sldLayoutId id="2147484334" r:id="rId19"/>
    <p:sldLayoutId id="2147484335" r:id="rId20"/>
  </p:sldLayoutIdLst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7CCFD7-2A4D-C9B9-3772-93C314EB46C5}"/>
              </a:ext>
            </a:extLst>
          </p:cNvPr>
          <p:cNvSpPr/>
          <p:nvPr/>
        </p:nvSpPr>
        <p:spPr>
          <a:xfrm>
            <a:off x="1828800" y="532280"/>
            <a:ext cx="10881360" cy="7183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8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7</a:t>
            </a:r>
            <a:r>
              <a:rPr lang="en-US" sz="2880" b="1" baseline="300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288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Semester </a:t>
            </a:r>
          </a:p>
          <a:p>
            <a:pPr algn="ctr"/>
            <a:r>
              <a:rPr lang="en-US" sz="288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Project Presentation</a:t>
            </a:r>
          </a:p>
          <a:p>
            <a:pPr algn="ctr"/>
            <a:r>
              <a:rPr lang="en-US" sz="2400" b="1" dirty="0">
                <a:latin typeface="Calibri" pitchFamily="34" charset="0"/>
                <a:cs typeface="Calibri" pitchFamily="34" charset="0"/>
              </a:rPr>
              <a:t>on</a:t>
            </a:r>
          </a:p>
          <a:p>
            <a:pPr algn="ctr"/>
            <a:r>
              <a:rPr lang="en-IN" sz="3840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SMART NETWORK-FOR STUDENTS ESSENTIALS</a:t>
            </a:r>
          </a:p>
          <a:p>
            <a:pPr algn="ctr"/>
            <a:r>
              <a:rPr lang="en-IN" sz="2400" b="1" dirty="0">
                <a:latin typeface="Calibri" pitchFamily="34" charset="0"/>
                <a:cs typeface="Calibri" pitchFamily="34" charset="0"/>
              </a:rPr>
              <a:t>Presented by </a:t>
            </a:r>
          </a:p>
          <a:p>
            <a:pPr algn="ctr"/>
            <a:r>
              <a:rPr lang="en-IN" sz="2160" b="1" dirty="0">
                <a:solidFill>
                  <a:srgbClr val="A20000"/>
                </a:solidFill>
                <a:latin typeface="Calibri" pitchFamily="34" charset="0"/>
                <a:cs typeface="Calibri" pitchFamily="34" charset="0"/>
              </a:rPr>
              <a:t>SATYAM KUMAR SINHA(22UG010149)</a:t>
            </a:r>
          </a:p>
          <a:p>
            <a:pPr algn="ctr"/>
            <a:r>
              <a:rPr lang="en-IN" sz="2160" b="1" dirty="0">
                <a:solidFill>
                  <a:srgbClr val="A20000"/>
                </a:solidFill>
                <a:latin typeface="Calibri" pitchFamily="34" charset="0"/>
                <a:cs typeface="Calibri" pitchFamily="34" charset="0"/>
              </a:rPr>
              <a:t>RAMJEE UPADHYAY(22UG010308)</a:t>
            </a:r>
          </a:p>
          <a:p>
            <a:pPr algn="ctr"/>
            <a:r>
              <a:rPr lang="en-IN" sz="2160" b="1" dirty="0">
                <a:solidFill>
                  <a:srgbClr val="A20000"/>
                </a:solidFill>
                <a:latin typeface="Calibri" pitchFamily="34" charset="0"/>
                <a:cs typeface="Calibri" pitchFamily="34" charset="0"/>
              </a:rPr>
              <a:t>SATYABAN JENA(22UG010121) </a:t>
            </a:r>
          </a:p>
          <a:p>
            <a:pPr algn="ctr"/>
            <a:r>
              <a:rPr lang="en-IN" sz="2160" b="1" dirty="0">
                <a:latin typeface="Calibri" pitchFamily="34" charset="0"/>
                <a:cs typeface="Calibri" pitchFamily="34" charset="0"/>
              </a:rPr>
              <a:t>Under the guidance of </a:t>
            </a:r>
          </a:p>
          <a:p>
            <a:pPr algn="ctr"/>
            <a:r>
              <a:rPr lang="en-IN" sz="24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DR.K.SIVA KRISHNA</a:t>
            </a:r>
          </a:p>
          <a:p>
            <a:pPr algn="ctr"/>
            <a:r>
              <a:rPr lang="en-IN" sz="2160" b="1" dirty="0">
                <a:solidFill>
                  <a:srgbClr val="A20000"/>
                </a:solidFill>
                <a:latin typeface="Calibri" pitchFamily="34" charset="0"/>
                <a:cs typeface="Calibri" pitchFamily="34" charset="0"/>
              </a:rPr>
              <a:t>Professor, Department of CSE, GIET University</a:t>
            </a:r>
          </a:p>
          <a:p>
            <a:pPr algn="ctr"/>
            <a:endParaRPr lang="en-IN" sz="3360" b="1" dirty="0">
              <a:solidFill>
                <a:srgbClr val="A2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endParaRPr lang="en-IN" sz="3360" b="1" dirty="0">
              <a:solidFill>
                <a:srgbClr val="A2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IN" sz="3360" b="1" dirty="0">
                <a:solidFill>
                  <a:srgbClr val="A20000"/>
                </a:solidFill>
                <a:latin typeface="Calibri" pitchFamily="34" charset="0"/>
                <a:cs typeface="Calibri" pitchFamily="34" charset="0"/>
              </a:rPr>
              <a:t>                             </a:t>
            </a:r>
          </a:p>
          <a:p>
            <a:pPr algn="ctr"/>
            <a:endParaRPr lang="en-IN" sz="3360" b="1" dirty="0">
              <a:solidFill>
                <a:srgbClr val="A2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IN" sz="2880" b="1" dirty="0">
                <a:solidFill>
                  <a:srgbClr val="A20000"/>
                </a:solidFill>
                <a:latin typeface="Calibri" pitchFamily="34" charset="0"/>
                <a:cs typeface="Calibri" pitchFamily="34" charset="0"/>
              </a:rPr>
              <a:t>Gandhi Institute of Engineering and Technology University</a:t>
            </a:r>
          </a:p>
          <a:p>
            <a:pPr algn="ctr"/>
            <a:r>
              <a:rPr lang="en-GB" sz="216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November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B92B3-FE12-47AA-3B84-CFE84E2219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753232"/>
            <a:ext cx="2286000" cy="19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24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C48C2E-C8F1-F641-F8E4-7E600D91FDC4}"/>
              </a:ext>
            </a:extLst>
          </p:cNvPr>
          <p:cNvSpPr txBox="1"/>
          <p:nvPr/>
        </p:nvSpPr>
        <p:spPr>
          <a:xfrm>
            <a:off x="1641230" y="1353235"/>
            <a:ext cx="9702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architecture is designed for scalability and efficiency, featuring a clear separation of concerns to ensure robust performance and maintainability.</a:t>
            </a:r>
          </a:p>
        </p:txBody>
      </p:sp>
      <p:sp>
        <p:nvSpPr>
          <p:cNvPr id="50" name="Text 10">
            <a:extLst>
              <a:ext uri="{FF2B5EF4-FFF2-40B4-BE49-F238E27FC236}">
                <a16:creationId xmlns:a16="http://schemas.microsoft.com/office/drawing/2014/main" id="{2468D48F-0896-BD4B-1208-F92C5540A2BE}"/>
              </a:ext>
            </a:extLst>
          </p:cNvPr>
          <p:cNvSpPr/>
          <p:nvPr/>
        </p:nvSpPr>
        <p:spPr>
          <a:xfrm>
            <a:off x="6364963" y="2758916"/>
            <a:ext cx="212705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Initial Screen Mockups Include:</a:t>
            </a:r>
            <a:endParaRPr lang="en-US" sz="2000" dirty="0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412E5C31-215C-95E3-4922-871B4BFDAC9A}"/>
              </a:ext>
            </a:extLst>
          </p:cNvPr>
          <p:cNvSpPr/>
          <p:nvPr/>
        </p:nvSpPr>
        <p:spPr>
          <a:xfrm>
            <a:off x="510183" y="3276124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2" name="Image 1" descr="preencoded.png">
            <a:extLst>
              <a:ext uri="{FF2B5EF4-FFF2-40B4-BE49-F238E27FC236}">
                <a16:creationId xmlns:a16="http://schemas.microsoft.com/office/drawing/2014/main" id="{DC9A8CE8-B3CB-1DA7-EF0D-905EDF0F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3" y="3260884"/>
            <a:ext cx="6861691" cy="60960"/>
          </a:xfrm>
          <a:prstGeom prst="rect">
            <a:avLst/>
          </a:prstGeom>
        </p:spPr>
      </p:pic>
      <p:pic>
        <p:nvPicPr>
          <p:cNvPr id="53" name="Image 2" descr="preencoded.png">
            <a:extLst>
              <a:ext uri="{FF2B5EF4-FFF2-40B4-BE49-F238E27FC236}">
                <a16:creationId xmlns:a16="http://schemas.microsoft.com/office/drawing/2014/main" id="{FA218308-DD0F-CB57-0021-0351A0DB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88" y="3106102"/>
            <a:ext cx="340162" cy="340162"/>
          </a:xfrm>
          <a:prstGeom prst="rect">
            <a:avLst/>
          </a:prstGeom>
        </p:spPr>
      </p:pic>
      <p:sp>
        <p:nvSpPr>
          <p:cNvPr id="54" name="Text 12">
            <a:extLst>
              <a:ext uri="{FF2B5EF4-FFF2-40B4-BE49-F238E27FC236}">
                <a16:creationId xmlns:a16="http://schemas.microsoft.com/office/drawing/2014/main" id="{4EC1AF93-1480-5613-A494-3050C2C4C57F}"/>
              </a:ext>
            </a:extLst>
          </p:cNvPr>
          <p:cNvSpPr/>
          <p:nvPr/>
        </p:nvSpPr>
        <p:spPr>
          <a:xfrm>
            <a:off x="3872925" y="319111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55" name="Text 13">
            <a:extLst>
              <a:ext uri="{FF2B5EF4-FFF2-40B4-BE49-F238E27FC236}">
                <a16:creationId xmlns:a16="http://schemas.microsoft.com/office/drawing/2014/main" id="{481F27B0-F371-398F-D837-58170ADB710D}"/>
              </a:ext>
            </a:extLst>
          </p:cNvPr>
          <p:cNvSpPr/>
          <p:nvPr/>
        </p:nvSpPr>
        <p:spPr>
          <a:xfrm>
            <a:off x="638771" y="35596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Login Page</a:t>
            </a:r>
            <a:endParaRPr lang="en-US" sz="2000" dirty="0"/>
          </a:p>
        </p:txBody>
      </p:sp>
      <p:sp>
        <p:nvSpPr>
          <p:cNvPr id="56" name="Text 14">
            <a:extLst>
              <a:ext uri="{FF2B5EF4-FFF2-40B4-BE49-F238E27FC236}">
                <a16:creationId xmlns:a16="http://schemas.microsoft.com/office/drawing/2014/main" id="{723D6BB2-0B54-4026-DDC7-75BFF89A0DAB}"/>
              </a:ext>
            </a:extLst>
          </p:cNvPr>
          <p:cNvSpPr/>
          <p:nvPr/>
        </p:nvSpPr>
        <p:spPr>
          <a:xfrm>
            <a:off x="638771" y="380476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authentication point.</a:t>
            </a:r>
            <a:endParaRPr lang="en-US" sz="2000" dirty="0"/>
          </a:p>
        </p:txBody>
      </p:sp>
      <p:sp>
        <p:nvSpPr>
          <p:cNvPr id="57" name="Shape 15">
            <a:extLst>
              <a:ext uri="{FF2B5EF4-FFF2-40B4-BE49-F238E27FC236}">
                <a16:creationId xmlns:a16="http://schemas.microsoft.com/office/drawing/2014/main" id="{59E2DF7D-A960-004E-CA85-E9DE3F46568B}"/>
              </a:ext>
            </a:extLst>
          </p:cNvPr>
          <p:cNvSpPr/>
          <p:nvPr/>
        </p:nvSpPr>
        <p:spPr>
          <a:xfrm>
            <a:off x="7485222" y="3276124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8" name="Image 3" descr="preencoded.png">
            <a:extLst>
              <a:ext uri="{FF2B5EF4-FFF2-40B4-BE49-F238E27FC236}">
                <a16:creationId xmlns:a16="http://schemas.microsoft.com/office/drawing/2014/main" id="{D489D57D-C4F7-0508-6952-D031C77D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2" y="3260884"/>
            <a:ext cx="6861691" cy="60960"/>
          </a:xfrm>
          <a:prstGeom prst="rect">
            <a:avLst/>
          </a:prstGeom>
        </p:spPr>
      </p:pic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B742934C-0E62-71DB-A2F9-CC18ACE4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27" y="3106102"/>
            <a:ext cx="340162" cy="340162"/>
          </a:xfrm>
          <a:prstGeom prst="rect">
            <a:avLst/>
          </a:prstGeom>
        </p:spPr>
      </p:pic>
      <p:sp>
        <p:nvSpPr>
          <p:cNvPr id="60" name="Text 16">
            <a:extLst>
              <a:ext uri="{FF2B5EF4-FFF2-40B4-BE49-F238E27FC236}">
                <a16:creationId xmlns:a16="http://schemas.microsoft.com/office/drawing/2014/main" id="{145215B5-6B67-3A21-8270-5D25A33B2877}"/>
              </a:ext>
            </a:extLst>
          </p:cNvPr>
          <p:cNvSpPr/>
          <p:nvPr/>
        </p:nvSpPr>
        <p:spPr>
          <a:xfrm>
            <a:off x="10847963" y="319111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61" name="Text 17">
            <a:extLst>
              <a:ext uri="{FF2B5EF4-FFF2-40B4-BE49-F238E27FC236}">
                <a16:creationId xmlns:a16="http://schemas.microsoft.com/office/drawing/2014/main" id="{CFD06F76-8D07-715E-3A83-0C6B699DD681}"/>
              </a:ext>
            </a:extLst>
          </p:cNvPr>
          <p:cNvSpPr/>
          <p:nvPr/>
        </p:nvSpPr>
        <p:spPr>
          <a:xfrm>
            <a:off x="7613809" y="35596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Main Dashboard</a:t>
            </a:r>
            <a:endParaRPr lang="en-US" sz="2000" dirty="0"/>
          </a:p>
        </p:txBody>
      </p:sp>
      <p:sp>
        <p:nvSpPr>
          <p:cNvPr id="62" name="Text 18">
            <a:extLst>
              <a:ext uri="{FF2B5EF4-FFF2-40B4-BE49-F238E27FC236}">
                <a16:creationId xmlns:a16="http://schemas.microsoft.com/office/drawing/2014/main" id="{996146ED-3B9E-F148-7CC6-270469030AAA}"/>
              </a:ext>
            </a:extLst>
          </p:cNvPr>
          <p:cNvSpPr/>
          <p:nvPr/>
        </p:nvSpPr>
        <p:spPr>
          <a:xfrm>
            <a:off x="7613809" y="380476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overview and quick access.</a:t>
            </a:r>
            <a:endParaRPr lang="en-US" sz="2000" dirty="0"/>
          </a:p>
        </p:txBody>
      </p:sp>
      <p:sp>
        <p:nvSpPr>
          <p:cNvPr id="63" name="Shape 19">
            <a:extLst>
              <a:ext uri="{FF2B5EF4-FFF2-40B4-BE49-F238E27FC236}">
                <a16:creationId xmlns:a16="http://schemas.microsoft.com/office/drawing/2014/main" id="{AE040F2B-5B7F-792B-DE52-79EAF4FBB72D}"/>
              </a:ext>
            </a:extLst>
          </p:cNvPr>
          <p:cNvSpPr/>
          <p:nvPr/>
        </p:nvSpPr>
        <p:spPr>
          <a:xfrm>
            <a:off x="510183" y="4398169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64" name="Image 5" descr="preencoded.png">
            <a:extLst>
              <a:ext uri="{FF2B5EF4-FFF2-40B4-BE49-F238E27FC236}">
                <a16:creationId xmlns:a16="http://schemas.microsoft.com/office/drawing/2014/main" id="{8AFE5791-016E-D319-3432-6A6A34C4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3" y="4382929"/>
            <a:ext cx="6861691" cy="60960"/>
          </a:xfrm>
          <a:prstGeom prst="rect">
            <a:avLst/>
          </a:prstGeom>
        </p:spPr>
      </p:pic>
      <p:pic>
        <p:nvPicPr>
          <p:cNvPr id="65" name="Image 6" descr="preencoded.png">
            <a:extLst>
              <a:ext uri="{FF2B5EF4-FFF2-40B4-BE49-F238E27FC236}">
                <a16:creationId xmlns:a16="http://schemas.microsoft.com/office/drawing/2014/main" id="{D82A7570-4F90-994A-37DC-C714F4BF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88" y="4228147"/>
            <a:ext cx="340162" cy="340162"/>
          </a:xfrm>
          <a:prstGeom prst="rect">
            <a:avLst/>
          </a:prstGeom>
        </p:spPr>
      </p:pic>
      <p:sp>
        <p:nvSpPr>
          <p:cNvPr id="66" name="Text 20">
            <a:extLst>
              <a:ext uri="{FF2B5EF4-FFF2-40B4-BE49-F238E27FC236}">
                <a16:creationId xmlns:a16="http://schemas.microsoft.com/office/drawing/2014/main" id="{BD8FC89E-9B09-89B9-6448-1D082778BA2E}"/>
              </a:ext>
            </a:extLst>
          </p:cNvPr>
          <p:cNvSpPr/>
          <p:nvPr/>
        </p:nvSpPr>
        <p:spPr>
          <a:xfrm>
            <a:off x="3872925" y="4313158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67" name="Text 21">
            <a:extLst>
              <a:ext uri="{FF2B5EF4-FFF2-40B4-BE49-F238E27FC236}">
                <a16:creationId xmlns:a16="http://schemas.microsoft.com/office/drawing/2014/main" id="{6B0B822A-586F-8CD3-B9B1-D95229C92BFE}"/>
              </a:ext>
            </a:extLst>
          </p:cNvPr>
          <p:cNvSpPr/>
          <p:nvPr/>
        </p:nvSpPr>
        <p:spPr>
          <a:xfrm>
            <a:off x="638771" y="46816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Rentals &amp; Housing</a:t>
            </a:r>
            <a:endParaRPr lang="en-US" sz="2000" dirty="0"/>
          </a:p>
        </p:txBody>
      </p:sp>
      <p:sp>
        <p:nvSpPr>
          <p:cNvPr id="68" name="Text 22">
            <a:extLst>
              <a:ext uri="{FF2B5EF4-FFF2-40B4-BE49-F238E27FC236}">
                <a16:creationId xmlns:a16="http://schemas.microsoft.com/office/drawing/2014/main" id="{41B256C9-100D-EFA1-EACF-0D5ECA2FCF33}"/>
              </a:ext>
            </a:extLst>
          </p:cNvPr>
          <p:cNvSpPr/>
          <p:nvPr/>
        </p:nvSpPr>
        <p:spPr>
          <a:xfrm>
            <a:off x="638771" y="492680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listings and connect with landlords.</a:t>
            </a:r>
            <a:endParaRPr lang="en-US" sz="2000" dirty="0"/>
          </a:p>
        </p:txBody>
      </p:sp>
      <p:sp>
        <p:nvSpPr>
          <p:cNvPr id="69" name="Shape 23">
            <a:extLst>
              <a:ext uri="{FF2B5EF4-FFF2-40B4-BE49-F238E27FC236}">
                <a16:creationId xmlns:a16="http://schemas.microsoft.com/office/drawing/2014/main" id="{43E44BF0-503B-9E4F-BB59-EF55D9B4FEC6}"/>
              </a:ext>
            </a:extLst>
          </p:cNvPr>
          <p:cNvSpPr/>
          <p:nvPr/>
        </p:nvSpPr>
        <p:spPr>
          <a:xfrm>
            <a:off x="7485222" y="4398169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70" name="Image 7" descr="preencoded.png">
            <a:extLst>
              <a:ext uri="{FF2B5EF4-FFF2-40B4-BE49-F238E27FC236}">
                <a16:creationId xmlns:a16="http://schemas.microsoft.com/office/drawing/2014/main" id="{2FB2A33B-1BEA-E9C9-0901-44C5742E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2" y="4382929"/>
            <a:ext cx="6861691" cy="60960"/>
          </a:xfrm>
          <a:prstGeom prst="rect">
            <a:avLst/>
          </a:prstGeom>
        </p:spPr>
      </p:pic>
      <p:pic>
        <p:nvPicPr>
          <p:cNvPr id="71" name="Image 8" descr="preencoded.png">
            <a:extLst>
              <a:ext uri="{FF2B5EF4-FFF2-40B4-BE49-F238E27FC236}">
                <a16:creationId xmlns:a16="http://schemas.microsoft.com/office/drawing/2014/main" id="{CA76702F-0D48-EA1C-59EC-D2D174D9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27" y="4228147"/>
            <a:ext cx="340162" cy="340162"/>
          </a:xfrm>
          <a:prstGeom prst="rect">
            <a:avLst/>
          </a:prstGeom>
        </p:spPr>
      </p:pic>
      <p:sp>
        <p:nvSpPr>
          <p:cNvPr id="72" name="Text 24">
            <a:extLst>
              <a:ext uri="{FF2B5EF4-FFF2-40B4-BE49-F238E27FC236}">
                <a16:creationId xmlns:a16="http://schemas.microsoft.com/office/drawing/2014/main" id="{EDF1A7CF-55DF-87AB-59C5-02B0E7DEF71D}"/>
              </a:ext>
            </a:extLst>
          </p:cNvPr>
          <p:cNvSpPr/>
          <p:nvPr/>
        </p:nvSpPr>
        <p:spPr>
          <a:xfrm>
            <a:off x="10847963" y="4313158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73" name="Text 25">
            <a:extLst>
              <a:ext uri="{FF2B5EF4-FFF2-40B4-BE49-F238E27FC236}">
                <a16:creationId xmlns:a16="http://schemas.microsoft.com/office/drawing/2014/main" id="{9CAFDDE5-E108-5299-0A06-37DC384FAEB7}"/>
              </a:ext>
            </a:extLst>
          </p:cNvPr>
          <p:cNvSpPr/>
          <p:nvPr/>
        </p:nvSpPr>
        <p:spPr>
          <a:xfrm>
            <a:off x="7613809" y="46816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Food Orders</a:t>
            </a:r>
            <a:endParaRPr lang="en-US" sz="2000" dirty="0"/>
          </a:p>
        </p:txBody>
      </p:sp>
      <p:sp>
        <p:nvSpPr>
          <p:cNvPr id="74" name="Text 26">
            <a:extLst>
              <a:ext uri="{FF2B5EF4-FFF2-40B4-BE49-F238E27FC236}">
                <a16:creationId xmlns:a16="http://schemas.microsoft.com/office/drawing/2014/main" id="{8ED5E61F-83D9-DDB1-5DC4-A64A797B4251}"/>
              </a:ext>
            </a:extLst>
          </p:cNvPr>
          <p:cNvSpPr/>
          <p:nvPr/>
        </p:nvSpPr>
        <p:spPr>
          <a:xfrm>
            <a:off x="7613809" y="492680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Menu browsing and order placement.</a:t>
            </a:r>
            <a:endParaRPr lang="en-US" sz="2000" dirty="0"/>
          </a:p>
        </p:txBody>
      </p:sp>
      <p:sp>
        <p:nvSpPr>
          <p:cNvPr id="75" name="Shape 27">
            <a:extLst>
              <a:ext uri="{FF2B5EF4-FFF2-40B4-BE49-F238E27FC236}">
                <a16:creationId xmlns:a16="http://schemas.microsoft.com/office/drawing/2014/main" id="{4A590D55-ADB7-E7C1-603B-9C8D985386AE}"/>
              </a:ext>
            </a:extLst>
          </p:cNvPr>
          <p:cNvSpPr/>
          <p:nvPr/>
        </p:nvSpPr>
        <p:spPr>
          <a:xfrm>
            <a:off x="510183" y="5520214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76" name="Image 9" descr="preencoded.png">
            <a:extLst>
              <a:ext uri="{FF2B5EF4-FFF2-40B4-BE49-F238E27FC236}">
                <a16:creationId xmlns:a16="http://schemas.microsoft.com/office/drawing/2014/main" id="{6C4DF087-42F5-34CB-D8F8-1B6CBAAB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3" y="5504974"/>
            <a:ext cx="6861691" cy="60960"/>
          </a:xfrm>
          <a:prstGeom prst="rect">
            <a:avLst/>
          </a:prstGeom>
        </p:spPr>
      </p:pic>
      <p:pic>
        <p:nvPicPr>
          <p:cNvPr id="77" name="Image 10" descr="preencoded.png">
            <a:extLst>
              <a:ext uri="{FF2B5EF4-FFF2-40B4-BE49-F238E27FC236}">
                <a16:creationId xmlns:a16="http://schemas.microsoft.com/office/drawing/2014/main" id="{AEC6F942-A92E-9478-DF79-7F916DE1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88" y="5350192"/>
            <a:ext cx="340162" cy="340162"/>
          </a:xfrm>
          <a:prstGeom prst="rect">
            <a:avLst/>
          </a:prstGeom>
        </p:spPr>
      </p:pic>
      <p:sp>
        <p:nvSpPr>
          <p:cNvPr id="78" name="Text 28">
            <a:extLst>
              <a:ext uri="{FF2B5EF4-FFF2-40B4-BE49-F238E27FC236}">
                <a16:creationId xmlns:a16="http://schemas.microsoft.com/office/drawing/2014/main" id="{85883600-D0D4-2582-F127-3778566B41EA}"/>
              </a:ext>
            </a:extLst>
          </p:cNvPr>
          <p:cNvSpPr/>
          <p:nvPr/>
        </p:nvSpPr>
        <p:spPr>
          <a:xfrm>
            <a:off x="3872925" y="543520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79" name="Text 29">
            <a:extLst>
              <a:ext uri="{FF2B5EF4-FFF2-40B4-BE49-F238E27FC236}">
                <a16:creationId xmlns:a16="http://schemas.microsoft.com/office/drawing/2014/main" id="{7B0BEDF7-C85A-4680-159E-BD771D142009}"/>
              </a:ext>
            </a:extLst>
          </p:cNvPr>
          <p:cNvSpPr/>
          <p:nvPr/>
        </p:nvSpPr>
        <p:spPr>
          <a:xfrm>
            <a:off x="638771" y="5803702"/>
            <a:ext cx="149244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Courses &amp; Academics</a:t>
            </a:r>
            <a:endParaRPr lang="en-US" sz="2000" dirty="0"/>
          </a:p>
        </p:txBody>
      </p:sp>
      <p:sp>
        <p:nvSpPr>
          <p:cNvPr id="80" name="Text 30">
            <a:extLst>
              <a:ext uri="{FF2B5EF4-FFF2-40B4-BE49-F238E27FC236}">
                <a16:creationId xmlns:a16="http://schemas.microsoft.com/office/drawing/2014/main" id="{C6AD5A3B-869D-9E24-B492-89ABC07A7B7E}"/>
              </a:ext>
            </a:extLst>
          </p:cNvPr>
          <p:cNvSpPr/>
          <p:nvPr/>
        </p:nvSpPr>
        <p:spPr>
          <a:xfrm>
            <a:off x="638771" y="604885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learning materials and schedules.</a:t>
            </a:r>
            <a:endParaRPr lang="en-US" sz="2000" dirty="0"/>
          </a:p>
        </p:txBody>
      </p:sp>
      <p:sp>
        <p:nvSpPr>
          <p:cNvPr id="81" name="Shape 31">
            <a:extLst>
              <a:ext uri="{FF2B5EF4-FFF2-40B4-BE49-F238E27FC236}">
                <a16:creationId xmlns:a16="http://schemas.microsoft.com/office/drawing/2014/main" id="{497F6561-BAF0-F7B7-B1DA-EFED435AC2CA}"/>
              </a:ext>
            </a:extLst>
          </p:cNvPr>
          <p:cNvSpPr/>
          <p:nvPr/>
        </p:nvSpPr>
        <p:spPr>
          <a:xfrm>
            <a:off x="7485222" y="5520214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82" name="Image 11" descr="preencoded.png">
            <a:extLst>
              <a:ext uri="{FF2B5EF4-FFF2-40B4-BE49-F238E27FC236}">
                <a16:creationId xmlns:a16="http://schemas.microsoft.com/office/drawing/2014/main" id="{B63E6E7C-686C-885C-1BC0-536825BC9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2" y="5504974"/>
            <a:ext cx="6861691" cy="60960"/>
          </a:xfrm>
          <a:prstGeom prst="rect">
            <a:avLst/>
          </a:prstGeom>
        </p:spPr>
      </p:pic>
      <p:pic>
        <p:nvPicPr>
          <p:cNvPr id="83" name="Image 12" descr="preencoded.png">
            <a:extLst>
              <a:ext uri="{FF2B5EF4-FFF2-40B4-BE49-F238E27FC236}">
                <a16:creationId xmlns:a16="http://schemas.microsoft.com/office/drawing/2014/main" id="{5E79BCC8-2443-AC05-2F34-FDF14747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27" y="5350192"/>
            <a:ext cx="340162" cy="340162"/>
          </a:xfrm>
          <a:prstGeom prst="rect">
            <a:avLst/>
          </a:prstGeom>
        </p:spPr>
      </p:pic>
      <p:sp>
        <p:nvSpPr>
          <p:cNvPr id="84" name="Text 32">
            <a:extLst>
              <a:ext uri="{FF2B5EF4-FFF2-40B4-BE49-F238E27FC236}">
                <a16:creationId xmlns:a16="http://schemas.microsoft.com/office/drawing/2014/main" id="{5CCA8492-3587-52DA-A40D-5CFCFB0332B6}"/>
              </a:ext>
            </a:extLst>
          </p:cNvPr>
          <p:cNvSpPr/>
          <p:nvPr/>
        </p:nvSpPr>
        <p:spPr>
          <a:xfrm>
            <a:off x="10847963" y="543520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6</a:t>
            </a:r>
            <a:endParaRPr lang="en-US" sz="2000" dirty="0"/>
          </a:p>
        </p:txBody>
      </p:sp>
      <p:sp>
        <p:nvSpPr>
          <p:cNvPr id="85" name="Text 33">
            <a:extLst>
              <a:ext uri="{FF2B5EF4-FFF2-40B4-BE49-F238E27FC236}">
                <a16:creationId xmlns:a16="http://schemas.microsoft.com/office/drawing/2014/main" id="{7A709E9E-F5BA-6B56-D0CF-61D1E629F405}"/>
              </a:ext>
            </a:extLst>
          </p:cNvPr>
          <p:cNvSpPr/>
          <p:nvPr/>
        </p:nvSpPr>
        <p:spPr>
          <a:xfrm>
            <a:off x="7613809" y="58037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Placement Tools</a:t>
            </a:r>
            <a:endParaRPr lang="en-US" sz="2000" dirty="0"/>
          </a:p>
        </p:txBody>
      </p:sp>
      <p:sp>
        <p:nvSpPr>
          <p:cNvPr id="86" name="Text 34">
            <a:extLst>
              <a:ext uri="{FF2B5EF4-FFF2-40B4-BE49-F238E27FC236}">
                <a16:creationId xmlns:a16="http://schemas.microsoft.com/office/drawing/2014/main" id="{EBE71250-E039-82AD-A9AE-34E636E61CCB}"/>
              </a:ext>
            </a:extLst>
          </p:cNvPr>
          <p:cNvSpPr/>
          <p:nvPr/>
        </p:nvSpPr>
        <p:spPr>
          <a:xfrm>
            <a:off x="7613809" y="604885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Resume builders, practice tests, job boards.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090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96" y="1423666"/>
            <a:ext cx="6704409" cy="655030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16529" y="351353"/>
            <a:ext cx="159734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Navigating the Path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5544503" y="678775"/>
            <a:ext cx="3541395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Challenges &amp; Solutions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2120582" y="1423666"/>
            <a:ext cx="159734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solidFill>
                  <a:schemeClr val="accent1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Anticipated Hurdles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47199" y="1724739"/>
            <a:ext cx="6712148" cy="76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31495" y="2827973"/>
            <a:ext cx="6927852" cy="632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C29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Integration:</a:t>
            </a:r>
            <a:r>
              <a:rPr lang="en-US" sz="2400" dirty="0">
                <a:solidFill>
                  <a:srgbClr val="2C29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Seamlessly connecting diverse third-party APIs for payments, geolocation, and content delivery.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31495" y="4838218"/>
            <a:ext cx="5810490" cy="141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2C2926"/>
                </a:solidFill>
                <a:latin typeface="Garamond" panose="02020404030301010803" pitchFamily="18" charset="0"/>
                <a:ea typeface="Inter" pitchFamily="34" charset="-122"/>
                <a:cs typeface="Inter" pitchFamily="34" charset="-120"/>
              </a:rPr>
              <a:t>Performance:</a:t>
            </a:r>
            <a:r>
              <a:rPr lang="en-US" sz="2400" dirty="0">
                <a:solidFill>
                  <a:srgbClr val="2C2926"/>
                </a:solidFill>
                <a:latin typeface="Garamond" panose="02020404030301010803" pitchFamily="18" charset="0"/>
                <a:ea typeface="Inter" pitchFamily="34" charset="-122"/>
                <a:cs typeface="Inter" pitchFamily="34" charset="-120"/>
              </a:rPr>
              <a:t> Ensuring smooth and responsive performance across all  integrated modules, especially under heavy load.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2D1AD-9C3A-0974-D14A-F665B4DA587B}"/>
              </a:ext>
            </a:extLst>
          </p:cNvPr>
          <p:cNvSpPr txBox="1"/>
          <p:nvPr/>
        </p:nvSpPr>
        <p:spPr>
          <a:xfrm>
            <a:off x="120386" y="1826794"/>
            <a:ext cx="621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Availability:</a:t>
            </a:r>
            <a:r>
              <a:rPr lang="en-US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Limited structured datasets for specialized content like courses and placement materials.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6">
            <a:extLst>
              <a:ext uri="{FF2B5EF4-FFF2-40B4-BE49-F238E27FC236}">
                <a16:creationId xmlns:a16="http://schemas.microsoft.com/office/drawing/2014/main" id="{0AC09FC4-5B2B-B373-28B2-9DF87B85B386}"/>
              </a:ext>
            </a:extLst>
          </p:cNvPr>
          <p:cNvSpPr/>
          <p:nvPr/>
        </p:nvSpPr>
        <p:spPr>
          <a:xfrm>
            <a:off x="6159781" y="1821361"/>
            <a:ext cx="1674614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Our Plan to Overcome</a:t>
            </a:r>
            <a:endParaRPr lang="en-US" sz="1250" dirty="0"/>
          </a:p>
        </p:txBody>
      </p:sp>
      <p:sp>
        <p:nvSpPr>
          <p:cNvPr id="4" name="Shape 7">
            <a:extLst>
              <a:ext uri="{FF2B5EF4-FFF2-40B4-BE49-F238E27FC236}">
                <a16:creationId xmlns:a16="http://schemas.microsoft.com/office/drawing/2014/main" id="{3B6C2235-C053-E1A3-9C68-0F93439CA1CF}"/>
              </a:ext>
            </a:extLst>
          </p:cNvPr>
          <p:cNvSpPr/>
          <p:nvPr/>
        </p:nvSpPr>
        <p:spPr>
          <a:xfrm>
            <a:off x="710327" y="2822201"/>
            <a:ext cx="4493419" cy="955596"/>
          </a:xfrm>
          <a:prstGeom prst="roundRect">
            <a:avLst>
              <a:gd name="adj" fmla="val 5617"/>
            </a:avLst>
          </a:prstGeom>
          <a:solidFill>
            <a:srgbClr val="FFFFFF"/>
          </a:solidFill>
          <a:ln w="7620">
            <a:solidFill>
              <a:srgbClr val="E7BF6A"/>
            </a:solidFill>
            <a:prstDash val="solid"/>
          </a:ln>
        </p:spPr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D4747B77-046E-9F46-5B55-7416E1AD8A6E}"/>
              </a:ext>
            </a:extLst>
          </p:cNvPr>
          <p:cNvSpPr/>
          <p:nvPr/>
        </p:nvSpPr>
        <p:spPr>
          <a:xfrm>
            <a:off x="845701" y="2957575"/>
            <a:ext cx="1650325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Modular Architecture</a:t>
            </a:r>
            <a:endParaRPr lang="en-US" sz="1250" dirty="0"/>
          </a:p>
        </p:txBody>
      </p:sp>
      <p:sp>
        <p:nvSpPr>
          <p:cNvPr id="6" name="Text 9">
            <a:extLst>
              <a:ext uri="{FF2B5EF4-FFF2-40B4-BE49-F238E27FC236}">
                <a16:creationId xmlns:a16="http://schemas.microsoft.com/office/drawing/2014/main" id="{64F6F8E8-65C5-F460-4C0B-F20847833EEB}"/>
              </a:ext>
            </a:extLst>
          </p:cNvPr>
          <p:cNvSpPr/>
          <p:nvPr/>
        </p:nvSpPr>
        <p:spPr>
          <a:xfrm>
            <a:off x="845701" y="3233800"/>
            <a:ext cx="4222671" cy="40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modules independently allows for easier integration and debugging.</a:t>
            </a:r>
            <a:endParaRPr lang="en-US" sz="1000" dirty="0"/>
          </a:p>
        </p:txBody>
      </p:sp>
      <p:sp>
        <p:nvSpPr>
          <p:cNvPr id="7" name="Shape 10">
            <a:extLst>
              <a:ext uri="{FF2B5EF4-FFF2-40B4-BE49-F238E27FC236}">
                <a16:creationId xmlns:a16="http://schemas.microsoft.com/office/drawing/2014/main" id="{0BE606F6-2B1F-B1B7-4CB1-F475C09F666D}"/>
              </a:ext>
            </a:extLst>
          </p:cNvPr>
          <p:cNvSpPr/>
          <p:nvPr/>
        </p:nvSpPr>
        <p:spPr>
          <a:xfrm>
            <a:off x="3084731" y="4191736"/>
            <a:ext cx="4493538" cy="955596"/>
          </a:xfrm>
          <a:prstGeom prst="roundRect">
            <a:avLst>
              <a:gd name="adj" fmla="val 5617"/>
            </a:avLst>
          </a:prstGeom>
          <a:solidFill>
            <a:srgbClr val="FFFFFF"/>
          </a:solidFill>
          <a:ln w="7620">
            <a:solidFill>
              <a:srgbClr val="DFAB5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93D2A35E-8BC1-3CDD-15B6-ACFEBB1AF68E}"/>
              </a:ext>
            </a:extLst>
          </p:cNvPr>
          <p:cNvSpPr/>
          <p:nvPr/>
        </p:nvSpPr>
        <p:spPr>
          <a:xfrm>
            <a:off x="3220105" y="4327110"/>
            <a:ext cx="159734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Sample Datasets</a:t>
            </a:r>
            <a:endParaRPr lang="en-US" sz="1250" dirty="0"/>
          </a:p>
        </p:txBody>
      </p:sp>
      <p:sp>
        <p:nvSpPr>
          <p:cNvPr id="9" name="Text 12">
            <a:extLst>
              <a:ext uri="{FF2B5EF4-FFF2-40B4-BE49-F238E27FC236}">
                <a16:creationId xmlns:a16="http://schemas.microsoft.com/office/drawing/2014/main" id="{DFBA81FD-2B95-193F-0609-4639ADC4D4D9}"/>
              </a:ext>
            </a:extLst>
          </p:cNvPr>
          <p:cNvSpPr/>
          <p:nvPr/>
        </p:nvSpPr>
        <p:spPr>
          <a:xfrm>
            <a:off x="3220105" y="4603335"/>
            <a:ext cx="4222790" cy="40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representative sample data for early testing and development.</a:t>
            </a:r>
            <a:endParaRPr lang="en-US" sz="100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988D3FC6-9DD3-10D1-1F2A-9DCF9541F920}"/>
              </a:ext>
            </a:extLst>
          </p:cNvPr>
          <p:cNvSpPr/>
          <p:nvPr/>
        </p:nvSpPr>
        <p:spPr>
          <a:xfrm>
            <a:off x="6997556" y="5737679"/>
            <a:ext cx="4493419" cy="955596"/>
          </a:xfrm>
          <a:prstGeom prst="roundRect">
            <a:avLst>
              <a:gd name="adj" fmla="val 5617"/>
            </a:avLst>
          </a:prstGeom>
          <a:solidFill>
            <a:srgbClr val="FFFFFF"/>
          </a:solidFill>
          <a:ln w="7620">
            <a:solidFill>
              <a:srgbClr val="EBCC75"/>
            </a:solidFill>
            <a:prstDash val="solid"/>
          </a:ln>
        </p:spPr>
      </p:sp>
      <p:sp>
        <p:nvSpPr>
          <p:cNvPr id="11" name="Text 14">
            <a:extLst>
              <a:ext uri="{FF2B5EF4-FFF2-40B4-BE49-F238E27FC236}">
                <a16:creationId xmlns:a16="http://schemas.microsoft.com/office/drawing/2014/main" id="{42C592E7-39B3-DC5E-72A5-970CE34E8F0D}"/>
              </a:ext>
            </a:extLst>
          </p:cNvPr>
          <p:cNvSpPr/>
          <p:nvPr/>
        </p:nvSpPr>
        <p:spPr>
          <a:xfrm>
            <a:off x="7132931" y="5873053"/>
            <a:ext cx="159734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550"/>
              </a:lnSpc>
            </a:pPr>
            <a:r>
              <a:rPr lang="en-US" sz="1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Scalable Backend</a:t>
            </a:r>
            <a:endParaRPr lang="en-US" sz="1250" dirty="0"/>
          </a:p>
        </p:txBody>
      </p:sp>
      <p:sp>
        <p:nvSpPr>
          <p:cNvPr id="12" name="Text 15">
            <a:extLst>
              <a:ext uri="{FF2B5EF4-FFF2-40B4-BE49-F238E27FC236}">
                <a16:creationId xmlns:a16="http://schemas.microsoft.com/office/drawing/2014/main" id="{5942CCD9-44CA-721B-89C5-81E111190A60}"/>
              </a:ext>
            </a:extLst>
          </p:cNvPr>
          <p:cNvSpPr/>
          <p:nvPr/>
        </p:nvSpPr>
        <p:spPr>
          <a:xfrm>
            <a:off x="7132931" y="6149278"/>
            <a:ext cx="4222671" cy="40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00"/>
              </a:lnSpc>
            </a:pPr>
            <a:r>
              <a:rPr lang="en-US" sz="1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robust backend infrastructure capable of handling future growth.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93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6195" y="642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Road Ahead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635745" y="1499167"/>
            <a:ext cx="9196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Next Steps (Target: September 15)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0240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30665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101935"/>
            <a:ext cx="3252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Prototype Development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59235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functional prototypes for two core modules: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Housing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Food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0240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20963" y="30665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73008" y="310193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Authentication &amp; Database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73008" y="394668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secure user authentication and finalize the core database structure.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77995" y="30240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63065" y="30665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5111" y="3101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5111" y="359235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Begin integrating essential APIs like payment gateways and geolocation services.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290542"/>
            <a:ext cx="13042821" cy="1544955"/>
          </a:xfrm>
          <a:prstGeom prst="roundRect">
            <a:avLst>
              <a:gd name="adj" fmla="val 6166"/>
            </a:avLst>
          </a:prstGeom>
          <a:solidFill>
            <a:srgbClr val="B6D6FC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592604"/>
            <a:ext cx="354330" cy="283488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6188154" y="5574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Deliverables: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01748" y="6155174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working demo of the core dashboard with integrated modules, along with updated project documentation.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1544717"/>
            <a:ext cx="6780014" cy="637305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06421" y="311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Our Commitment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5514856" y="602337"/>
            <a:ext cx="3600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Conclusion &amp; Contribution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2261730" y="117980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Project Status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396835" y="1240036"/>
            <a:ext cx="2707312" cy="949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96835" y="200833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Literature Review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89215" y="24235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Requirement Analysis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396835" y="291395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Preliminary System Design &amp; Architecture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88961" y="1768828"/>
            <a:ext cx="6202291" cy="1899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461171" y="124003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Novelty &amp; Impact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389215" y="5772926"/>
            <a:ext cx="6780014" cy="687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EB058-E108-3EBF-CA39-3066B15DC1B4}"/>
              </a:ext>
            </a:extLst>
          </p:cNvPr>
          <p:cNvSpPr txBox="1"/>
          <p:nvPr/>
        </p:nvSpPr>
        <p:spPr>
          <a:xfrm>
            <a:off x="565484" y="3713338"/>
            <a:ext cx="7315200" cy="129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2926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Currently, approximately </a:t>
            </a:r>
            <a:r>
              <a:rPr lang="en-US" dirty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%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2926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of the project work has been completed, laying a strong foundation for the development phase.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D85D4-B82F-3B01-6E6E-491EBA503442}"/>
              </a:ext>
            </a:extLst>
          </p:cNvPr>
          <p:cNvSpPr txBox="1"/>
          <p:nvPr/>
        </p:nvSpPr>
        <p:spPr>
          <a:xfrm>
            <a:off x="0" y="1680829"/>
            <a:ext cx="10093124" cy="74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" indent="0" algn="l">
              <a:lnSpc>
                <a:spcPct val="150000"/>
              </a:lnSpc>
              <a:buNone/>
            </a:pPr>
            <a:r>
              <a:rPr lang="en-US" sz="2000" u="sng" dirty="0">
                <a:solidFill>
                  <a:srgbClr val="00B050"/>
                </a:solidFill>
                <a:latin typeface="Arial Narrow" panose="020B0606020202030204" pitchFamily="34" charset="0"/>
              </a:rPr>
              <a:t>       We have successfully completed the critical initial phases of our project including:</a:t>
            </a:r>
          </a:p>
          <a:p>
            <a:pPr marL="72000" indent="0" algn="l">
              <a:lnSpc>
                <a:spcPts val="14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BA4994-ACF5-CDE3-C642-F71218E2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780" y="2181430"/>
            <a:ext cx="12748420" cy="2740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99FEA-D60B-B8AC-6921-9B28B6FF6866}"/>
              </a:ext>
            </a:extLst>
          </p:cNvPr>
          <p:cNvSpPr txBox="1"/>
          <p:nvPr/>
        </p:nvSpPr>
        <p:spPr>
          <a:xfrm>
            <a:off x="1297780" y="1210270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"Smart Network for Student Essentials" stands out as a unique solution by being the </a:t>
            </a:r>
            <a:r>
              <a:rPr lang="en-US" dirty="0">
                <a:solidFill>
                  <a:srgbClr val="00B0F0"/>
                </a:solidFill>
              </a:rPr>
              <a:t>first student-centric </a:t>
            </a:r>
            <a:r>
              <a:rPr lang="en-US" dirty="0"/>
              <a:t>platform that seamlessly merges essential services:</a:t>
            </a:r>
          </a:p>
        </p:txBody>
      </p:sp>
    </p:spTree>
    <p:extLst>
      <p:ext uri="{BB962C8B-B14F-4D97-AF65-F5344CB8AC3E}">
        <p14:creationId xmlns:p14="http://schemas.microsoft.com/office/powerpoint/2010/main" val="309397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487881" y="1423378"/>
            <a:ext cx="11654637" cy="2092036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Algerian" panose="04020705040A02060702" pitchFamily="82" charset="0"/>
              </a:rPr>
              <a:t> </a:t>
            </a:r>
            <a:r>
              <a:rPr lang="en-US" sz="4800" b="1" dirty="0" err="1">
                <a:solidFill>
                  <a:schemeClr val="accent2"/>
                </a:solidFill>
                <a:latin typeface="Algerian" panose="04020705040A02060702" pitchFamily="82" charset="0"/>
              </a:rPr>
              <a:t>MAJor</a:t>
            </a:r>
            <a:r>
              <a:rPr lang="en-US" sz="4800" b="1" dirty="0">
                <a:solidFill>
                  <a:schemeClr val="accent2"/>
                </a:solidFill>
                <a:latin typeface="Algerian" panose="04020705040A02060702" pitchFamily="82" charset="0"/>
              </a:rPr>
              <a:t> PROJECT </a:t>
            </a:r>
            <a:r>
              <a:rPr lang="en-US" sz="4800" b="1" dirty="0" err="1">
                <a:solidFill>
                  <a:schemeClr val="accent2"/>
                </a:solidFill>
                <a:latin typeface="Algerian" panose="04020705040A02060702" pitchFamily="82" charset="0"/>
              </a:rPr>
              <a:t>i</a:t>
            </a:r>
            <a:br>
              <a:rPr lang="en-US" sz="4800" b="1" dirty="0">
                <a:solidFill>
                  <a:schemeClr val="accent2"/>
                </a:solidFill>
                <a:latin typeface="Algerian" panose="04020705040A02060702" pitchFamily="8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Algerian" panose="04020705040A02060702" pitchFamily="82" charset="0"/>
              </a:rPr>
              <a:t> </a:t>
            </a:r>
            <a:r>
              <a:rPr lang="en-US" sz="4800" b="1" dirty="0">
                <a:solidFill>
                  <a:srgbClr val="00B050"/>
                </a:solidFill>
                <a:latin typeface="Algerian" panose="04020705040A02060702" pitchFamily="82" charset="0"/>
              </a:rPr>
              <a:t>PRESENTATION ON SMART NETWORK-FOR STUDENTS ESSENTIALS</a:t>
            </a:r>
            <a:endParaRPr lang="en-IN" sz="4800" b="1" dirty="0"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  <p:sp>
        <p:nvSpPr>
          <p:cNvPr id="1048603" name="Subtitle 2"/>
          <p:cNvSpPr>
            <a:spLocks noGrp="1"/>
          </p:cNvSpPr>
          <p:nvPr>
            <p:ph type="subTitle" idx="1"/>
          </p:nvPr>
        </p:nvSpPr>
        <p:spPr>
          <a:xfrm>
            <a:off x="2950638" y="3993018"/>
            <a:ext cx="7743463" cy="3819988"/>
          </a:xfrm>
        </p:spPr>
        <p:txBody>
          <a:bodyPr>
            <a:normAutofit/>
          </a:bodyPr>
          <a:lstStyle/>
          <a:p>
            <a:pPr algn="ctr"/>
            <a:endParaRPr lang="en-US" sz="1920" b="1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920" b="1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920" b="1" u="sng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By: </a:t>
            </a:r>
          </a:p>
          <a:p>
            <a:pPr algn="ctr"/>
            <a:r>
              <a:rPr lang="en-US" sz="192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SATYAM KUMAR SINHA(22UG010149)</a:t>
            </a:r>
          </a:p>
          <a:p>
            <a:pPr algn="ctr"/>
            <a:r>
              <a:rPr lang="en-US" sz="192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RAMJEE UPADHYAY(22UG010308)</a:t>
            </a:r>
          </a:p>
          <a:p>
            <a:pPr algn="ctr"/>
            <a:r>
              <a:rPr lang="en-US" sz="192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SATYABAN JENA(22UG010121)  </a:t>
            </a:r>
          </a:p>
          <a:p>
            <a:pPr algn="ctr"/>
            <a:r>
              <a:rPr lang="en-US" sz="192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 the Guidance of </a:t>
            </a:r>
            <a:r>
              <a:rPr lang="en-US" sz="192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K SHIVA KRISHNA</a:t>
            </a:r>
          </a:p>
        </p:txBody>
      </p:sp>
      <p:pic>
        <p:nvPicPr>
          <p:cNvPr id="2097152" name="Picture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7941"/>
            <a:ext cx="2224390" cy="1964928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  <a:softEdge rad="0"/>
          </a:effectLst>
        </p:spPr>
      </p:pic>
      <p:sp>
        <p:nvSpPr>
          <p:cNvPr id="1048604" name="TextBox 8"/>
          <p:cNvSpPr txBox="1">
            <a:spLocks noChangeArrowheads="1"/>
          </p:cNvSpPr>
          <p:nvPr/>
        </p:nvSpPr>
        <p:spPr bwMode="auto">
          <a:xfrm>
            <a:off x="2950638" y="532217"/>
            <a:ext cx="8178166" cy="4247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548640"/>
            <a:endParaRPr lang="en-IN" altLang="en-US" sz="2160">
              <a:solidFill>
                <a:prstClr val="black"/>
              </a:solidFill>
            </a:endParaRPr>
          </a:p>
        </p:txBody>
      </p:sp>
      <p:sp>
        <p:nvSpPr>
          <p:cNvPr id="1048605" name="TextBox 9"/>
          <p:cNvSpPr txBox="1">
            <a:spLocks noChangeArrowheads="1"/>
          </p:cNvSpPr>
          <p:nvPr/>
        </p:nvSpPr>
        <p:spPr bwMode="auto">
          <a:xfrm>
            <a:off x="2950638" y="532217"/>
            <a:ext cx="913056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548640"/>
            <a:r>
              <a:rPr lang="en-I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ENGINEERING AND TECHNOLOGY</a:t>
            </a:r>
          </a:p>
        </p:txBody>
      </p:sp>
      <p:sp>
        <p:nvSpPr>
          <p:cNvPr id="1048606" name="TextBox 10"/>
          <p:cNvSpPr txBox="1">
            <a:spLocks noChangeArrowheads="1"/>
          </p:cNvSpPr>
          <p:nvPr/>
        </p:nvSpPr>
        <p:spPr bwMode="auto">
          <a:xfrm>
            <a:off x="3180075" y="1100405"/>
            <a:ext cx="7541894" cy="3877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548640"/>
            <a:r>
              <a:rPr lang="en-IN" altLang="en-US" sz="192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01D1F-EECC-4313-C935-1CB3E0D28569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9641" y="601980"/>
            <a:ext cx="32311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Understanding the Need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3932515" y="1162764"/>
            <a:ext cx="6765250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Problem &amp; Our Objectives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766167" y="2394109"/>
            <a:ext cx="278975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Student Struggle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66167" y="2954893"/>
            <a:ext cx="6281976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University life brings unique challenges beyond academics. Students often find themselves overwhelmed by the scattered resources needed for daily living and future planning: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6167" y="4552950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Finding suitable </a:t>
            </a:r>
            <a:r>
              <a:rPr lang="en-US" sz="1700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housing.</a:t>
            </a:r>
            <a:endParaRPr lang="en-US" sz="1700" dirty="0">
              <a:solidFill>
                <a:srgbClr val="00B0F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66167" y="4979789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Accessing convenient </a:t>
            </a:r>
            <a:r>
              <a:rPr lang="en-US" sz="1700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food 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6167" y="5406628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Navigating online </a:t>
            </a:r>
            <a:r>
              <a:rPr lang="en-US" sz="1700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courses 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academic materials.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6167" y="5833467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Preparing for </a:t>
            </a:r>
            <a:r>
              <a:rPr lang="en-US" sz="1700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placements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career opportunities.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6167" y="6380678"/>
            <a:ext cx="6281976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fragmentation leads to wasted time, increased stress, and reduced efficiency in managing essential aspects of student life.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9877" y="2394109"/>
            <a:ext cx="432958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Our Solution: A Unified Approach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589877" y="2954893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aims to solve this by creating a centralized platform with clear objectives: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9877" y="3852386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Access: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 a single portal for housing, food, academics, and placements.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9877" y="4629507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Simplified Tasks: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Streamline daily routines through integrated services.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9877" y="5406628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Growth: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 online learning and comprehensive academic resources.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9877" y="6183749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Career Readiness: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 placement preparation with curated tools and content.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1651" y="317659"/>
            <a:ext cx="1546979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Laying the Foundation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5499735" y="613648"/>
            <a:ext cx="3630811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Research &amp; Requirements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04336" y="1263372"/>
            <a:ext cx="4092788" cy="450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Literature Survey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11956" y="2085453"/>
            <a:ext cx="5384877" cy="132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research involved reviewing over 10 academic papers on existing web platforms for student services, e-learning systems, </a:t>
            </a: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online </a:t>
            </a:r>
            <a:r>
              <a:rPr lang="en-US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integration.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solidFill>
                <a:srgbClr val="2C2926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19576" y="3889093"/>
            <a:ext cx="6754773" cy="1448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2C2926"/>
                </a:solidFill>
                <a:latin typeface="Garamond" panose="02020404030301010803" pitchFamily="18" charset="0"/>
                <a:ea typeface="Inter" pitchFamily="34" charset="-122"/>
                <a:cs typeface="Inter" pitchFamily="34" charset="-120"/>
              </a:rPr>
              <a:t>Key Finding:</a:t>
            </a:r>
            <a:r>
              <a:rPr lang="en-US" dirty="0">
                <a:solidFill>
                  <a:srgbClr val="2C2926"/>
                </a:solidFill>
                <a:latin typeface="Garamond" panose="02020404030301010803" pitchFamily="18" charset="0"/>
                <a:ea typeface="Inter" pitchFamily="34" charset="-122"/>
                <a:cs typeface="Inter" pitchFamily="34" charset="-120"/>
              </a:rPr>
              <a:t> While numerous solutions exist for individual domains (e.g., housing portals, food delivery apps, academic resource sites), </a:t>
            </a:r>
            <a:r>
              <a:rPr lang="en-US" dirty="0">
                <a:solidFill>
                  <a:srgbClr val="002060"/>
                </a:solidFill>
                <a:latin typeface="Garamond" panose="02020404030301010803" pitchFamily="18" charset="0"/>
                <a:ea typeface="Inter" pitchFamily="34" charset="-122"/>
                <a:cs typeface="Inter" pitchFamily="34" charset="-120"/>
              </a:rPr>
              <a:t>no single, centralized platform comprehensively addresses all core student needs.</a:t>
            </a:r>
            <a:endParaRPr lang="en-US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4336" y="2058829"/>
            <a:ext cx="15240" cy="369570"/>
          </a:xfrm>
          <a:prstGeom prst="rect">
            <a:avLst/>
          </a:prstGeom>
          <a:solidFill>
            <a:srgbClr val="E7BF6A"/>
          </a:solidFill>
          <a:ln/>
        </p:spPr>
      </p:sp>
      <p:sp>
        <p:nvSpPr>
          <p:cNvPr id="8" name="Text 6"/>
          <p:cNvSpPr/>
          <p:nvPr/>
        </p:nvSpPr>
        <p:spPr>
          <a:xfrm>
            <a:off x="314883" y="5708809"/>
            <a:ext cx="6770013" cy="911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5000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63671" y="1263372"/>
            <a:ext cx="1527215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3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				Requirement Analysis</a:t>
            </a:r>
            <a:endParaRPr lang="en-US" sz="32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523" y="2746946"/>
            <a:ext cx="5384877" cy="5384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F6276F-E66F-B6E6-8A4B-CA71D28104AC}"/>
              </a:ext>
            </a:extLst>
          </p:cNvPr>
          <p:cNvSpPr txBox="1"/>
          <p:nvPr/>
        </p:nvSpPr>
        <p:spPr>
          <a:xfrm>
            <a:off x="419576" y="5482814"/>
            <a:ext cx="7315200" cy="13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25000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identified gap reinforces the novelty and necessity of our </a:t>
            </a:r>
            <a:r>
              <a:rPr lang="en-US" sz="1800" dirty="0">
                <a:solidFill>
                  <a:srgbClr val="00B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"Smart Network for Student Essentials."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8">
            <a:extLst>
              <a:ext uri="{FF2B5EF4-FFF2-40B4-BE49-F238E27FC236}">
                <a16:creationId xmlns:a16="http://schemas.microsoft.com/office/drawing/2014/main" id="{578CCBAD-0089-DACA-E49A-D242DAFACEF1}"/>
              </a:ext>
            </a:extLst>
          </p:cNvPr>
          <p:cNvSpPr/>
          <p:nvPr/>
        </p:nvSpPr>
        <p:spPr>
          <a:xfrm>
            <a:off x="2" y="1778486"/>
            <a:ext cx="14497876" cy="152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ensure our platform meets student demands, we conducted a thorough requirement analysis, outlining critical features:</a:t>
            </a:r>
          </a:p>
          <a:p>
            <a:pPr marL="0" indent="0" algn="l">
              <a:lnSpc>
                <a:spcPts val="1450"/>
              </a:lnSpc>
              <a:buNone/>
            </a:pPr>
            <a:endParaRPr lang="en-US" sz="2000" dirty="0"/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619186D7-917A-02F4-5AAF-FACEE7C6EC68}"/>
              </a:ext>
            </a:extLst>
          </p:cNvPr>
          <p:cNvSpPr/>
          <p:nvPr/>
        </p:nvSpPr>
        <p:spPr>
          <a:xfrm>
            <a:off x="1831497" y="2209333"/>
            <a:ext cx="12666381" cy="57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User Login &amp; Authentication</a:t>
            </a:r>
            <a:endParaRPr lang="en-US" sz="2400" dirty="0"/>
          </a:p>
        </p:txBody>
      </p:sp>
      <p:sp>
        <p:nvSpPr>
          <p:cNvPr id="38" name="Text 10">
            <a:extLst>
              <a:ext uri="{FF2B5EF4-FFF2-40B4-BE49-F238E27FC236}">
                <a16:creationId xmlns:a16="http://schemas.microsoft.com/office/drawing/2014/main" id="{C95DEF9D-0C94-D54B-FBFE-AF43CC820B81}"/>
              </a:ext>
            </a:extLst>
          </p:cNvPr>
          <p:cNvSpPr/>
          <p:nvPr/>
        </p:nvSpPr>
        <p:spPr>
          <a:xfrm>
            <a:off x="1831496" y="2558669"/>
            <a:ext cx="12666381" cy="57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Service Modules (Housing, Food, Academics, Placements)</a:t>
            </a:r>
            <a:endParaRPr lang="en-US" sz="2400" dirty="0"/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2D76AC57-6F86-24B6-36F1-74D416ED4F0D}"/>
              </a:ext>
            </a:extLst>
          </p:cNvPr>
          <p:cNvSpPr/>
          <p:nvPr/>
        </p:nvSpPr>
        <p:spPr>
          <a:xfrm>
            <a:off x="1831497" y="2908006"/>
            <a:ext cx="12666381" cy="57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User Interface &amp; Dashboard</a:t>
            </a:r>
            <a:endParaRPr lang="en-US" sz="2400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E6283AD7-8A6F-65ED-0BE0-45328F25849F}"/>
              </a:ext>
            </a:extLst>
          </p:cNvPr>
          <p:cNvSpPr/>
          <p:nvPr/>
        </p:nvSpPr>
        <p:spPr>
          <a:xfrm>
            <a:off x="1831497" y="3298635"/>
            <a:ext cx="12666381" cy="57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Admin Panel for content management</a:t>
            </a:r>
            <a:endParaRPr lang="en-US" sz="2400" dirty="0"/>
          </a:p>
        </p:txBody>
      </p:sp>
      <p:sp>
        <p:nvSpPr>
          <p:cNvPr id="41" name="Text 13">
            <a:extLst>
              <a:ext uri="{FF2B5EF4-FFF2-40B4-BE49-F238E27FC236}">
                <a16:creationId xmlns:a16="http://schemas.microsoft.com/office/drawing/2014/main" id="{7A11D0B6-6C42-3DE9-F01D-F1D1886C095D}"/>
              </a:ext>
            </a:extLst>
          </p:cNvPr>
          <p:cNvSpPr/>
          <p:nvPr/>
        </p:nvSpPr>
        <p:spPr>
          <a:xfrm>
            <a:off x="1831497" y="3668466"/>
            <a:ext cx="12666381" cy="152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Payment Gateway Integration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658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4823" y="488513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Our Blueprint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585097" y="943689"/>
            <a:ext cx="5460206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Methodology &amp; Workflow</a:t>
            </a:r>
            <a:endParaRPr lang="en-US" sz="3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44" y="1765221"/>
            <a:ext cx="6693456" cy="7105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9386" y="2653427"/>
            <a:ext cx="372915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User Registration &amp; Authentication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99386" y="3037522"/>
            <a:ext cx="63381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JWT-based login for personalized access.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65221"/>
            <a:ext cx="6693456" cy="7105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2841" y="2653427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Service Requests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492841" y="3037522"/>
            <a:ext cx="63381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Modules for Housing, Food, Courses, and Placement Tools.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4" y="3499366"/>
            <a:ext cx="6693456" cy="7105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9386" y="4387572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Handling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99386" y="4771668"/>
            <a:ext cx="63381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database with external API integrations.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499366"/>
            <a:ext cx="6693456" cy="7105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92841" y="4387572"/>
            <a:ext cx="260818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Personalized Dashboard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492841" y="4771668"/>
            <a:ext cx="63381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access to all modules and relevant information.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5015746" y="5499973"/>
            <a:ext cx="4598908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Technologies Driving Our Vision</a:t>
            </a:r>
            <a:endParaRPr lang="en-US" sz="2050" dirty="0"/>
          </a:p>
        </p:txBody>
      </p:sp>
      <p:sp>
        <p:nvSpPr>
          <p:cNvPr id="17" name="Text 11"/>
          <p:cNvSpPr/>
          <p:nvPr/>
        </p:nvSpPr>
        <p:spPr>
          <a:xfrm>
            <a:off x="621744" y="6277094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Frontend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621744" y="6732270"/>
            <a:ext cx="3021687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React.js:</a:t>
            </a: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 dynamic and responsive user interface.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4084439" y="6277094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Backend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4084439" y="6732270"/>
            <a:ext cx="3021687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Node.js/Express:</a:t>
            </a: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(or Django) For robust server-side logic.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7547134" y="6277094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Database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547134" y="6732270"/>
            <a:ext cx="3021687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MongoDB:</a:t>
            </a: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Flexible NoSQL database for efficient data storage.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11009828" y="6277094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APIs</a:t>
            </a:r>
            <a:endParaRPr lang="en-US" sz="1700" dirty="0"/>
          </a:p>
        </p:txBody>
      </p:sp>
      <p:sp>
        <p:nvSpPr>
          <p:cNvPr id="24" name="Text 18"/>
          <p:cNvSpPr/>
          <p:nvPr/>
        </p:nvSpPr>
        <p:spPr>
          <a:xfrm>
            <a:off x="11009828" y="6732270"/>
            <a:ext cx="3021687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Maps, Payment Gateways (Razorpay/Stripe), Online Course APIs:</a:t>
            </a: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integrated functionalities.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0991" y="653177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at Our Core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894296" y="1183719"/>
            <a:ext cx="6841688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Dataset &amp; Information Flow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724733" y="2327672"/>
            <a:ext cx="770643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effectiveness of our platform hinges on comprehensive and relevant data. We are integrating various datasets and information sources: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4733" y="3176468"/>
            <a:ext cx="770643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Courses: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Leveraging APIs from e-learning platforms and open educational repositories.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4733" y="3911322"/>
            <a:ext cx="770643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Resources: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Facilitating user uploads (notes, PDFs, quizzes) and curated institutional content.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4733" y="4646176"/>
            <a:ext cx="770643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Placement Material: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Curated content for aptitude tests, resume building, interview preparation, and job listings.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4733" y="5381030"/>
            <a:ext cx="770643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Housing &amp; Food: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Integrating real-time rental listings, food vendor data, and menu information.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4733" y="6229826"/>
            <a:ext cx="770643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parameters include course information, rental costs, user preferences, geolocation data for services, and historical order information.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56" y="2374225"/>
            <a:ext cx="4969312" cy="49693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083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Where We Stand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79845" y="1552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Progress to Date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71331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68360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242667"/>
            <a:ext cx="3937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Literature Survey Completed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7330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research into existing solutions and identified critical gaps.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271331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068360"/>
            <a:ext cx="419635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6962" y="3242667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Requirement Analysis Finalized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408741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breakdown of features and functionalities based on student needs.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640133" y="271331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091101"/>
            <a:ext cx="419635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0133" y="3242667"/>
            <a:ext cx="4092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Preliminary Design Developed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37330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module structure and dashboard layout established.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578673"/>
            <a:ext cx="13042821" cy="1544955"/>
          </a:xfrm>
          <a:prstGeom prst="roundRect">
            <a:avLst>
              <a:gd name="adj" fmla="val 6166"/>
            </a:avLst>
          </a:prstGeom>
          <a:solidFill>
            <a:srgbClr val="B6FCB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880735"/>
            <a:ext cx="354330" cy="2834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501396" y="5884783"/>
            <a:ext cx="6208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Overall Work Completion: Approximately 40%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1601748" y="6465927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on track, having established a solid theoretical and conceptual foundation for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461" y="1502212"/>
            <a:ext cx="5548116" cy="642022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23077" y="311825"/>
            <a:ext cx="158424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Architecting the Future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991219" y="602337"/>
            <a:ext cx="46478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Preliminary Design &amp; Architecture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Conceptual Design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28341" y="1680449"/>
            <a:ext cx="8350388" cy="1669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the heart of our design is a </a:t>
            </a:r>
            <a:r>
              <a:rPr lang="en-US" sz="2000" b="1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dashboard</a:t>
            </a:r>
            <a:r>
              <a:rPr lang="en-US" sz="2000" dirty="0">
                <a:solidFill>
                  <a:srgbClr val="00B0F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that serves as the central hub for students. From this single interface, users can seamlessly navigate between: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solidFill>
                <a:srgbClr val="2C2926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ts val="1400"/>
              </a:lnSpc>
              <a:buNone/>
            </a:pP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96835" y="199548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2000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2000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2000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2000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2000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2000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2000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Housing Listings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37614" y="433295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40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Food Ordering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396835" y="243768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396835" y="359175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Placement Tools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461171" y="124003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								System Architecture</a:t>
            </a:r>
            <a:endParaRPr lang="en-US" sz="2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7D6775-680D-125B-FFA9-0EDFF05FA1C4}"/>
              </a:ext>
            </a:extLst>
          </p:cNvPr>
          <p:cNvSpPr txBox="1"/>
          <p:nvPr/>
        </p:nvSpPr>
        <p:spPr>
          <a:xfrm>
            <a:off x="331823" y="3886557"/>
            <a:ext cx="7315200" cy="286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1400"/>
              </a:lnSpc>
              <a:buSzPct val="100000"/>
              <a:buChar char="•"/>
            </a:pPr>
            <a:r>
              <a:rPr lang="en-US" sz="18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Resources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</TotalTime>
  <Words>1111</Words>
  <Application>Microsoft Office PowerPoint</Application>
  <PresentationFormat>Custom</PresentationFormat>
  <Paragraphs>177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Tahoma</vt:lpstr>
      <vt:lpstr>Times New Roman</vt:lpstr>
      <vt:lpstr>Bricolage Grotesque Semi Bold</vt:lpstr>
      <vt:lpstr>Bricolage Grotesque Light</vt:lpstr>
      <vt:lpstr>Corbel</vt:lpstr>
      <vt:lpstr>Calibri</vt:lpstr>
      <vt:lpstr>Calibri Light</vt:lpstr>
      <vt:lpstr>Arial Narrow</vt:lpstr>
      <vt:lpstr>Algerian</vt:lpstr>
      <vt:lpstr>Inter</vt:lpstr>
      <vt:lpstr>Garamond</vt:lpstr>
      <vt:lpstr>Retrospect</vt:lpstr>
      <vt:lpstr>PowerPoint Presentation</vt:lpstr>
      <vt:lpstr> MAJor PROJECT i  PRESENTATION ON SMART NETWORK-FOR STUDENTS ESSENTIALS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Satyam Sinha</dc:creator>
  <cp:lastModifiedBy>Satyam Sinha</cp:lastModifiedBy>
  <cp:revision>8</cp:revision>
  <dcterms:created xsi:type="dcterms:W3CDTF">2025-08-24T19:24:31Z</dcterms:created>
  <dcterms:modified xsi:type="dcterms:W3CDTF">2025-11-27T23:22:01Z</dcterms:modified>
</cp:coreProperties>
</file>